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4" r:id="rId6"/>
    <p:sldId id="265" r:id="rId7"/>
    <p:sldId id="263" r:id="rId8"/>
    <p:sldId id="262" r:id="rId9"/>
    <p:sldId id="25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7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98A7-F0A4-4FB0-9DB3-3D78460CB983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1B4A-F55C-4545-B9DC-430F6B050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A4CD1-0B60-417E-9CDF-944D49CF06A3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09E79-AA35-4E95-BF22-55C9E174C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685A-B34B-4F68-A8F2-873399AC01B3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BB4E8-67A8-448E-B504-C70DA953C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04C5-688E-4543-9284-89794F64CB99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1EE6-B1E2-4A4A-8A1B-9A55A7062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C2BC5-102D-4FC2-93EB-F68BB8FF010D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DE296-754F-417F-8888-DC503F850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51FB3-03D2-4DF3-ABA2-425069AFC647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09FB6-17EC-44CA-9A9A-AABD83E9D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8C01B-BAF2-448D-8B1C-DED380B62858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386C2-6BCE-430C-B0DC-34DF55EF0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8135-67D6-4450-B621-9C8A9F09E5D9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FE50-6E9B-4848-8BCF-3E17026E3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F61C4-4DBE-4A69-BF23-59935280F6DE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C40A3-9DF6-4BE9-A626-900EFD117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F6E17-4225-4359-B808-67CD2D2B16CC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6C4CB-0220-419B-B3E9-853EE64A6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B562F-E66F-4084-8B6A-A1CFEF7D41F9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32580-6C3F-435D-BD49-290578209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</a:schemeClr>
            </a:gs>
            <a:gs pos="13000">
              <a:srgbClr val="BD922A"/>
            </a:gs>
            <a:gs pos="72000">
              <a:schemeClr val="accent1">
                <a:lumMod val="40000"/>
                <a:lumOff val="60000"/>
                <a:alpha val="0"/>
              </a:schemeClr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B2D920-8286-4A4E-8810-585ACD04CB48}" type="datetimeFigureOut">
              <a:rPr lang="en-US"/>
              <a:pPr>
                <a:defRPr/>
              </a:pPr>
              <a:t>3/24/2009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3E299D-8FEA-47F2-ACA5-39AB536AC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86" r:id="rId8"/>
    <p:sldLayoutId id="2147483678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Schoolbook" pitchFamily="18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A28E6A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956251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go-nxt-rob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75" y="1143000"/>
            <a:ext cx="4086225" cy="52387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52400"/>
            <a:ext cx="6553200" cy="1981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Z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Cognitive Approach to Robot Spatial Mapping</a:t>
            </a:r>
            <a:endParaRPr lang="en-Z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0" y="2667000"/>
            <a:ext cx="66294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ZA" sz="2400" b="1" i="1" dirty="0">
                <a:latin typeface="Century Schoolbook" pitchFamily="18" charset="0"/>
              </a:rPr>
              <a:t>Ghislain Fouodji Tasse</a:t>
            </a:r>
          </a:p>
          <a:p>
            <a:pPr algn="ctr"/>
            <a:endParaRPr lang="en-ZA" sz="2400" b="1" i="1" dirty="0">
              <a:latin typeface="Century Schoolbook" pitchFamily="18" charset="0"/>
            </a:endParaRPr>
          </a:p>
          <a:p>
            <a:pPr algn="ctr"/>
            <a:r>
              <a:rPr lang="en-ZA" sz="2400" dirty="0">
                <a:latin typeface="Century Schoolbook" pitchFamily="18" charset="0"/>
              </a:rPr>
              <a:t> Supervisor: </a:t>
            </a:r>
            <a:r>
              <a:rPr lang="en-ZA" sz="2400" b="1" i="1" dirty="0">
                <a:latin typeface="Century Schoolbook" pitchFamily="18" charset="0"/>
              </a:rPr>
              <a:t>Dr. Karen Bradshaw</a:t>
            </a:r>
          </a:p>
          <a:p>
            <a:pPr algn="ctr"/>
            <a:endParaRPr lang="en-GB" sz="2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Computer Science Department </a:t>
            </a:r>
          </a:p>
          <a:p>
            <a:pPr algn="ctr"/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Rhodes University </a:t>
            </a:r>
            <a:endParaRPr lang="en-Z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March 2009</a:t>
            </a:r>
            <a:endParaRPr lang="en-Z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ZA" sz="2400" i="1" dirty="0">
              <a:latin typeface="Century Schoolbook" pitchFamily="18" charset="0"/>
            </a:endParaRPr>
          </a:p>
          <a:p>
            <a:pPr algn="ctr"/>
            <a:endParaRPr lang="en-ZA" sz="2400" i="1" dirty="0">
              <a:latin typeface="Century Schoolbook" pitchFamily="18" charset="0"/>
            </a:endParaRPr>
          </a:p>
          <a:p>
            <a:pPr algn="ctr"/>
            <a:endParaRPr lang="en-ZA" dirty="0">
              <a:latin typeface="Century Schoolbook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botics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2362200" y="0"/>
            <a:ext cx="4371975" cy="211956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467600" cy="7159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DEFINITIONS</a:t>
            </a:r>
            <a:endParaRPr lang="en-Z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6" name="Picture 5" descr="giving-peace-sign_~bxp660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66" y="4876800"/>
            <a:ext cx="1603534" cy="1981200"/>
          </a:xfrm>
          <a:prstGeom prst="rect">
            <a:avLst/>
          </a:prstGeom>
          <a:blipFill dpi="0" rotWithShape="1">
            <a:blip r:embed="rId4">
              <a:alphaModFix amt="44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676400"/>
            <a:ext cx="769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sz="2200" b="1" dirty="0">
                <a:latin typeface="Century Schoolbook" pitchFamily="18" charset="0"/>
              </a:rPr>
              <a:t>Cognitive science </a:t>
            </a:r>
            <a:r>
              <a:rPr lang="en-ZA" sz="2400" dirty="0">
                <a:latin typeface="Century Schoolbook" pitchFamily="18" charset="0"/>
              </a:rPr>
              <a:t>is the study of the nature of intelligence.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sz="2200" b="1" dirty="0" smtClean="0">
                <a:latin typeface="Century Schoolbook" pitchFamily="18" charset="0"/>
              </a:rPr>
              <a:t>Spatial mapping </a:t>
            </a:r>
            <a:r>
              <a:rPr lang="en-ZA" sz="2400" dirty="0" smtClean="0">
                <a:latin typeface="Century Schoolbook" pitchFamily="18" charset="0"/>
              </a:rPr>
              <a:t>means </a:t>
            </a:r>
            <a:r>
              <a:rPr lang="en-ZA" sz="2400" dirty="0">
                <a:latin typeface="Century Schoolbook" pitchFamily="18" charset="0"/>
              </a:rPr>
              <a:t>modelling the environment into a map.</a:t>
            </a:r>
            <a:endParaRPr lang="en-US" sz="2400" dirty="0">
              <a:latin typeface="Century Schoolbook" pitchFamily="18" charset="0"/>
            </a:endParaRP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sz="2200" b="1" dirty="0">
                <a:latin typeface="Century Schoolbook" pitchFamily="18" charset="0"/>
              </a:rPr>
              <a:t>View based map </a:t>
            </a:r>
            <a:r>
              <a:rPr lang="en-ZA" sz="2400" dirty="0">
                <a:latin typeface="Century Schoolbook" pitchFamily="18" charset="0"/>
              </a:rPr>
              <a:t>uses different pictures of the space and their relative distances (human beings perception).</a:t>
            </a:r>
            <a:endParaRPr lang="en-US" sz="2400" dirty="0">
              <a:latin typeface="Century Schoolbook" pitchFamily="18" charset="0"/>
            </a:endParaRP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sz="2200" b="1" dirty="0">
                <a:latin typeface="Century Schoolbook" pitchFamily="18" charset="0"/>
              </a:rPr>
              <a:t>Shape based map </a:t>
            </a:r>
            <a:r>
              <a:rPr lang="en-ZA" sz="2400" dirty="0">
                <a:latin typeface="Century Schoolbook" pitchFamily="18" charset="0"/>
              </a:rPr>
              <a:t>uses a mathematical modelling, meaning that the map is basically a collection of geometrical coordinates.</a:t>
            </a:r>
            <a:endParaRPr lang="en-US" sz="3000" dirty="0">
              <a:latin typeface="Century Schoolbook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botics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2362200" y="0"/>
            <a:ext cx="4371975" cy="211956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296400" cy="990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PROBLEM STATEMENT </a:t>
            </a:r>
            <a:endParaRPr lang="en-Z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6" name="Picture 5" descr="giving-peace-sign_~bxp660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66" y="4876800"/>
            <a:ext cx="1603534" cy="1981200"/>
          </a:xfrm>
          <a:prstGeom prst="rect">
            <a:avLst/>
          </a:prstGeom>
          <a:blipFill dpi="0" rotWithShape="1">
            <a:blip r:embed="rId4">
              <a:alphaModFix amt="44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752600"/>
            <a:ext cx="76962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9100" indent="-382588">
              <a:lnSpc>
                <a:spcPts val="3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sz="2000" b="1" dirty="0">
                <a:latin typeface="Book Antiqua" pitchFamily="18" charset="0"/>
              </a:rPr>
              <a:t>Collection of data</a:t>
            </a:r>
            <a:r>
              <a:rPr lang="en-ZA" sz="2000" dirty="0">
                <a:latin typeface="Book Antiqua" pitchFamily="18" charset="0"/>
              </a:rPr>
              <a:t>: the robot should be able to record the positions of different items in its surroundings.</a:t>
            </a:r>
          </a:p>
          <a:p>
            <a:pPr marL="419100" indent="-382588">
              <a:lnSpc>
                <a:spcPts val="3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sz="2000" b="1" dirty="0">
                <a:latin typeface="Book Antiqua" pitchFamily="18" charset="0"/>
              </a:rPr>
              <a:t>Data Integrity</a:t>
            </a:r>
            <a:r>
              <a:rPr lang="en-ZA" sz="2000" dirty="0">
                <a:latin typeface="Book Antiqua" pitchFamily="18" charset="0"/>
              </a:rPr>
              <a:t>: we have to check the validity and consistency of the data.</a:t>
            </a:r>
            <a:endParaRPr lang="en-US" sz="2000" dirty="0">
              <a:latin typeface="Book Antiqua" pitchFamily="18" charset="0"/>
            </a:endParaRPr>
          </a:p>
          <a:p>
            <a:pPr marL="419100" indent="-382588">
              <a:lnSpc>
                <a:spcPts val="3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sz="2000" b="1" dirty="0">
                <a:latin typeface="Book Antiqua" pitchFamily="18" charset="0"/>
              </a:rPr>
              <a:t>Interpretation of data</a:t>
            </a:r>
            <a:r>
              <a:rPr lang="en-ZA" sz="2000" dirty="0">
                <a:latin typeface="Book Antiqua" pitchFamily="18" charset="0"/>
              </a:rPr>
              <a:t>: the robot should be able to interpret the data to ensure that it makes sense.</a:t>
            </a:r>
            <a:endParaRPr lang="en-US" sz="2000" dirty="0">
              <a:latin typeface="Book Antiqua" pitchFamily="18" charset="0"/>
            </a:endParaRPr>
          </a:p>
          <a:p>
            <a:pPr marL="419100" indent="-382588">
              <a:lnSpc>
                <a:spcPts val="3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sz="2000" b="1" dirty="0">
                <a:latin typeface="Book Antiqua" pitchFamily="18" charset="0"/>
              </a:rPr>
              <a:t>Result to a map</a:t>
            </a:r>
            <a:r>
              <a:rPr lang="en-ZA" sz="2000" dirty="0">
                <a:latin typeface="Book Antiqua" pitchFamily="18" charset="0"/>
              </a:rPr>
              <a:t>: the data is then converted to a map using the appropriate model.</a:t>
            </a:r>
          </a:p>
          <a:p>
            <a:pPr marL="419100" indent="-382588">
              <a:lnSpc>
                <a:spcPts val="3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sz="2000" b="1" dirty="0">
                <a:latin typeface="Book Antiqua" pitchFamily="18" charset="0"/>
              </a:rPr>
              <a:t>Usage of the map</a:t>
            </a:r>
            <a:r>
              <a:rPr lang="en-ZA" sz="2000" dirty="0">
                <a:latin typeface="Book Antiqua" pitchFamily="18" charset="0"/>
              </a:rPr>
              <a:t>: the robot should be able to use the map to navigate through space.</a:t>
            </a:r>
          </a:p>
          <a:p>
            <a:pPr marL="419100" indent="-38258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1700" dirty="0">
              <a:latin typeface="Century Schoolbook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3886200" cy="1447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HOW</a:t>
            </a:r>
            <a:r>
              <a:rPr lang="en-Z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 ?</a:t>
            </a:r>
            <a:br>
              <a:rPr lang="en-Z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</a:br>
            <a:r>
              <a:rPr lang="en-Z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(METHODOLOGY)</a:t>
            </a:r>
            <a:endParaRPr lang="en-Z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5" name="Picture 4" descr="giving-peace-sign_~bxp66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466" y="4876800"/>
            <a:ext cx="1603534" cy="1981200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pic>
        <p:nvPicPr>
          <p:cNvPr id="7" name="Picture 6" descr="rob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0"/>
            <a:ext cx="1828800" cy="1905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0" y="19050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lnSpc>
                <a:spcPts val="34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sz="2000" b="1" dirty="0">
                <a:latin typeface="Book Antiqua" pitchFamily="18" charset="0"/>
              </a:rPr>
              <a:t>Sensors</a:t>
            </a:r>
            <a:r>
              <a:rPr lang="en-ZA" sz="2000" dirty="0">
                <a:latin typeface="Book Antiqua" pitchFamily="18" charset="0"/>
              </a:rPr>
              <a:t>: range sensors are the typical tools used to record data. </a:t>
            </a:r>
          </a:p>
          <a:p>
            <a:pPr marL="419100" indent="-382588">
              <a:lnSpc>
                <a:spcPts val="34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sz="2000" b="1" dirty="0">
                <a:latin typeface="Book Antiqua" pitchFamily="18" charset="0"/>
              </a:rPr>
              <a:t>Self localisation</a:t>
            </a:r>
            <a:r>
              <a:rPr lang="en-ZA" sz="2000" dirty="0">
                <a:latin typeface="Book Antiqua" pitchFamily="18" charset="0"/>
              </a:rPr>
              <a:t>:  data is meaningful only if it is associated with a proper frame of reference. </a:t>
            </a:r>
            <a:endParaRPr lang="en-ZA" sz="2000" dirty="0" smtClean="0">
              <a:latin typeface="Book Antiqua" pitchFamily="18" charset="0"/>
            </a:endParaRPr>
          </a:p>
          <a:p>
            <a:pPr marL="419100" indent="-382588">
              <a:lnSpc>
                <a:spcPts val="34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sz="2000" b="1" dirty="0" smtClean="0">
                <a:latin typeface="Book Antiqua" pitchFamily="18" charset="0"/>
              </a:rPr>
              <a:t>Position tracking</a:t>
            </a:r>
            <a:r>
              <a:rPr lang="en-ZA" sz="2000" dirty="0" smtClean="0">
                <a:latin typeface="Book Antiqua" pitchFamily="18" charset="0"/>
              </a:rPr>
              <a:t>: the data of a new state is relative to the data of the previous state.  </a:t>
            </a:r>
            <a:endParaRPr lang="en-US" sz="2000" dirty="0">
              <a:latin typeface="Book Antiqua" pitchFamily="18" charset="0"/>
            </a:endParaRPr>
          </a:p>
          <a:p>
            <a:pPr marL="419100" indent="-382588">
              <a:lnSpc>
                <a:spcPts val="34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sz="2000" b="1" dirty="0">
                <a:latin typeface="Book Antiqua" pitchFamily="18" charset="0"/>
              </a:rPr>
              <a:t>Shape based model </a:t>
            </a:r>
            <a:r>
              <a:rPr lang="en-ZA" sz="2000" dirty="0">
                <a:latin typeface="Book Antiqua" pitchFamily="18" charset="0"/>
              </a:rPr>
              <a:t>is used to interpret our data and produce a map.</a:t>
            </a:r>
            <a:endParaRPr lang="en-US" sz="2000" dirty="0">
              <a:latin typeface="Book Antiqua" pitchFamily="18" charset="0"/>
            </a:endParaRPr>
          </a:p>
          <a:p>
            <a:pPr marL="419100" indent="-382588">
              <a:lnSpc>
                <a:spcPts val="34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sz="2000" dirty="0">
                <a:latin typeface="Book Antiqua" pitchFamily="18" charset="0"/>
              </a:rPr>
              <a:t>The map is then used by the robot as a set of rules to be applied when responding to a user’s request.</a:t>
            </a:r>
            <a:endParaRPr lang="en-US" sz="20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971800" y="4267200"/>
            <a:ext cx="3259277" cy="2447925"/>
            <a:chOff x="2971800" y="4267200"/>
            <a:chExt cx="3259277" cy="24479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1800" y="4267200"/>
              <a:ext cx="3259277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5867400"/>
              <a:ext cx="869994" cy="795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7159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ILLUSTRATION</a:t>
            </a:r>
            <a:br>
              <a:rPr lang="en-Z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</a:br>
            <a:r>
              <a:rPr lang="en-Z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(Indoor Environment)</a:t>
            </a:r>
            <a:endParaRPr lang="en-Z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325927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400"/>
            <a:ext cx="3124200" cy="285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4" name="TextBox 23"/>
          <p:cNvSpPr txBox="1"/>
          <p:nvPr/>
        </p:nvSpPr>
        <p:spPr>
          <a:xfrm>
            <a:off x="4114800" y="2057400"/>
            <a:ext cx="838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en-ZA" sz="7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1200" y="4876800"/>
            <a:ext cx="838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ZA" sz="7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990600" y="1295400"/>
            <a:ext cx="3462189" cy="2600325"/>
            <a:chOff x="990600" y="1295400"/>
            <a:chExt cx="3462189" cy="260032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1295400"/>
              <a:ext cx="3462189" cy="260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2895600"/>
              <a:ext cx="869994" cy="795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7159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ILLUSTRATION(Grid Occupancy)</a:t>
            </a:r>
            <a:endParaRPr lang="en-Z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524000"/>
            <a:ext cx="99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→</a:t>
            </a:r>
            <a:endParaRPr lang="en-ZA" sz="7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1600200"/>
            <a:ext cx="99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→</a:t>
            </a:r>
            <a:endParaRPr lang="en-ZA" sz="7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953000"/>
            <a:ext cx="76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→</a:t>
            </a:r>
            <a:endParaRPr lang="en-ZA" sz="7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478269" y="1295400"/>
            <a:ext cx="3665731" cy="2558212"/>
            <a:chOff x="5478269" y="1295400"/>
            <a:chExt cx="3665731" cy="2558212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78269" y="1295400"/>
              <a:ext cx="3665731" cy="2558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05501" y="2883725"/>
              <a:ext cx="869994" cy="795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5715000" y="4191000"/>
            <a:ext cx="3259277" cy="2447925"/>
            <a:chOff x="3276600" y="4191000"/>
            <a:chExt cx="3259277" cy="2447925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76600" y="4191000"/>
              <a:ext cx="3259277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8882480">
              <a:off x="5771823" y="4893093"/>
              <a:ext cx="4476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7260" y="5075712"/>
              <a:ext cx="869994" cy="795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</p:grpSp>
      <p:sp>
        <p:nvSpPr>
          <p:cNvPr id="25" name="TextBox 24"/>
          <p:cNvSpPr txBox="1"/>
          <p:nvPr/>
        </p:nvSpPr>
        <p:spPr>
          <a:xfrm>
            <a:off x="4536374" y="4941124"/>
            <a:ext cx="99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→</a:t>
            </a:r>
            <a:endParaRPr lang="en-ZA" sz="7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7" name="Picture 26" descr="giving-peace-sign_~bxp660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80559" y="5791200"/>
            <a:ext cx="863441" cy="1066800"/>
          </a:xfrm>
          <a:prstGeom prst="rect">
            <a:avLst/>
          </a:prstGeom>
          <a:blipFill dpi="0" rotWithShape="1">
            <a:blip r:embed="rId8">
              <a:alphaModFix amt="44000"/>
            </a:blip>
            <a:srcRect/>
            <a:tile tx="0" ty="0" sx="100000" sy="100000" flip="none" algn="tl"/>
          </a:blipFill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4038600"/>
            <a:ext cx="3314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00px-Honda_ASIMO_Walking_Stai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0"/>
            <a:ext cx="3581400" cy="23241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715000" cy="1219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EXPECTED </a:t>
            </a:r>
            <a:br>
              <a:rPr lang="en-Z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</a:br>
            <a:r>
              <a:rPr lang="en-Z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RESULTS</a:t>
            </a:r>
            <a:endParaRPr lang="en-ZA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5" name="Picture 4" descr="giving-peace-sign_~bxp660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66" y="4876800"/>
            <a:ext cx="1603534" cy="1981200"/>
          </a:xfrm>
          <a:prstGeom prst="rect">
            <a:avLst/>
          </a:prstGeom>
          <a:blipFill dpi="0" rotWithShape="1">
            <a:blip r:embed="rId4">
              <a:alphaModFix amt="44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21336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sz="2400" dirty="0">
                <a:latin typeface="Century Schoolbook" pitchFamily="18" charset="0"/>
              </a:rPr>
              <a:t>Our robot maps a sample environment in a reasonable time.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sz="2400" dirty="0">
                <a:latin typeface="Century Schoolbook" pitchFamily="18" charset="0"/>
              </a:rPr>
              <a:t>Our robot is able to perform an autonomous navigation using its own map.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sz="2400" dirty="0">
                <a:latin typeface="Century Schoolbook" pitchFamily="18" charset="0"/>
              </a:rPr>
              <a:t>The robot navigation is collision free</a:t>
            </a:r>
            <a:r>
              <a:rPr lang="en-ZA" sz="2400" dirty="0" smtClean="0">
                <a:latin typeface="Century Schoolbook" pitchFamily="18" charset="0"/>
              </a:rPr>
              <a:t>.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sz="2400" dirty="0" smtClean="0">
                <a:latin typeface="Century Schoolbook" pitchFamily="18" charset="0"/>
              </a:rPr>
              <a:t>The map is flexible. Our </a:t>
            </a:r>
            <a:r>
              <a:rPr lang="en-ZA" sz="2400" smtClean="0">
                <a:latin typeface="Century Schoolbook" pitchFamily="18" charset="0"/>
              </a:rPr>
              <a:t>robot can adapt </a:t>
            </a:r>
            <a:r>
              <a:rPr lang="en-ZA" sz="2400" dirty="0" smtClean="0">
                <a:latin typeface="Century Schoolbook" pitchFamily="18" charset="0"/>
              </a:rPr>
              <a:t>its map to any change in the environment.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ZA" sz="2400" dirty="0" smtClean="0">
                <a:latin typeface="Century Schoolbook" pitchFamily="18" charset="0"/>
              </a:rPr>
              <a:t>Map optimization is always possible.  </a:t>
            </a:r>
            <a:endParaRPr lang="en-US" sz="2400" dirty="0">
              <a:latin typeface="Century Schoolbook" pitchFamily="18" charset="0"/>
            </a:endParaRP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ZA" sz="2400" dirty="0">
              <a:latin typeface="Century Schoolbook" pitchFamily="18" charset="0"/>
            </a:endParaRP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30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obot-highly-advanced_~ca_47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914400"/>
            <a:ext cx="3733800" cy="4267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791200" cy="533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n-Z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POSSIBLE EXTENSIONS</a:t>
            </a:r>
            <a:endParaRPr lang="tn-Z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5" name="Picture 4" descr="giving-peace-sign_~bxp66051.jpg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7540466" y="4876800"/>
            <a:ext cx="1603534" cy="1981200"/>
          </a:xfrm>
          <a:prstGeom prst="rect">
            <a:avLst/>
          </a:prstGeom>
          <a:blipFill dpi="0" rotWithShape="1">
            <a:blip r:embed="rId4">
              <a:alphaModFix amt="44000"/>
              <a:lum bright="-10000" contrast="40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447800"/>
            <a:ext cx="6172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GB" sz="2200" dirty="0" smtClean="0">
                <a:latin typeface="+mn-lt"/>
              </a:rPr>
              <a:t>This research is a first step and can be extended to achieve complete and optimal self navigation with free collision in the real world by a robot.</a:t>
            </a:r>
            <a:endParaRPr lang="en-ZA" sz="2200" dirty="0" smtClean="0">
              <a:latin typeface="+mn-lt"/>
            </a:endParaRP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GB" sz="2200" dirty="0" smtClean="0">
                <a:latin typeface="Century Schoolbook" pitchFamily="18" charset="0"/>
              </a:rPr>
              <a:t>The </a:t>
            </a:r>
            <a:r>
              <a:rPr lang="en-GB" sz="2200" dirty="0">
                <a:latin typeface="Century Schoolbook" pitchFamily="18" charset="0"/>
              </a:rPr>
              <a:t>concept of cognition could be extended to other area in robotics such as natural language processing</a:t>
            </a:r>
            <a:r>
              <a:rPr lang="en-GB" sz="2200" dirty="0" smtClean="0">
                <a:latin typeface="Century Schoolbook" pitchFamily="18" charset="0"/>
              </a:rPr>
              <a:t>.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tn-ZA" sz="2200" dirty="0">
              <a:latin typeface="Century Schoolbook" pitchFamily="18" charset="0"/>
            </a:endParaRP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3000" dirty="0">
              <a:latin typeface="Century Schoolbook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botics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2133600" y="1676400"/>
            <a:ext cx="4371975" cy="341496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58213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3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ZA" sz="3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</TotalTime>
  <Words>383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Technic</vt:lpstr>
      <vt:lpstr>Slide 1</vt:lpstr>
      <vt:lpstr>DEFINITIONS</vt:lpstr>
      <vt:lpstr>PROBLEM STATEMENT </vt:lpstr>
      <vt:lpstr>HOW ? (METHODOLOGY)</vt:lpstr>
      <vt:lpstr>ILLUSTRATION (Indoor Environment)</vt:lpstr>
      <vt:lpstr>ILLUSTRATION(Grid Occupancy)</vt:lpstr>
      <vt:lpstr>EXPECTED  RESULTS</vt:lpstr>
      <vt:lpstr>POSSIBLE EXTENSIONS</vt:lpstr>
      <vt:lpstr>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Defaultuser</cp:lastModifiedBy>
  <cp:revision>131</cp:revision>
  <dcterms:created xsi:type="dcterms:W3CDTF">2006-08-16T00:00:00Z</dcterms:created>
  <dcterms:modified xsi:type="dcterms:W3CDTF">2009-03-24T08:17:07Z</dcterms:modified>
</cp:coreProperties>
</file>